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60" r:id="rId3"/>
  </p:sldIdLst>
  <p:sldSz cx="43891200" cy="329184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Gandhi Sans" panose="02000000000000000000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38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67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015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354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691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029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367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70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6914"/>
    <a:srgbClr val="CD9B1D"/>
    <a:srgbClr val="414141"/>
    <a:srgbClr val="EEDC82"/>
    <a:srgbClr val="C5CBBC"/>
    <a:srgbClr val="777F3F"/>
    <a:srgbClr val="D9DAD9"/>
    <a:srgbClr val="F7F0CC"/>
    <a:srgbClr val="EFD38D"/>
    <a:srgbClr val="A5A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4944" autoAdjust="0"/>
  </p:normalViewPr>
  <p:slideViewPr>
    <p:cSldViewPr snapToGrid="0">
      <p:cViewPr varScale="1">
        <p:scale>
          <a:sx n="22" d="100"/>
          <a:sy n="22" d="100"/>
        </p:scale>
        <p:origin x="1596" y="-6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11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6"/>
            <a:ext cx="31089600" cy="8309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40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1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1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1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1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1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2" name="Instructions"/>
          <p:cNvSpPr/>
          <p:nvPr userDrawn="1"/>
        </p:nvSpPr>
        <p:spPr>
          <a:xfrm>
            <a:off x="43891205" y="2552699"/>
            <a:ext cx="12447271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1" rIns="274321" rtlCol="0" anchor="t"/>
          <a:lstStyle/>
          <a:p>
            <a:pPr lvl="0">
              <a:spcBef>
                <a:spcPts val="1201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1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1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1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just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just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a picture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66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9" userDrawn="1">
          <p15:clr>
            <a:srgbClr val="A4A3A4"/>
          </p15:clr>
        </p15:guide>
        <p15:guide id="2" pos="18481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400800" y="990600"/>
            <a:ext cx="31089600" cy="251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6019803"/>
            <a:ext cx="3108960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4" y="32114698"/>
            <a:ext cx="21854161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8956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3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78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56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434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7911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388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865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344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822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1" userDrawn="1">
          <p15:clr>
            <a:srgbClr val="A4A3A4"/>
          </p15:clr>
        </p15:guide>
        <p15:guide id="3" pos="26929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svg"/><Relationship Id="rId2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F0306D7-7E0E-4BBE-81D5-FFB6CC3C2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946" y="7658641"/>
            <a:ext cx="8787402" cy="1513335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D9B586E-D7DE-4063-A64A-AB81A6C08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108" y="7243709"/>
            <a:ext cx="14365253" cy="1123495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1C4C4E8-3597-4930-9BFB-528638ECE5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163" y="7767559"/>
            <a:ext cx="8503937" cy="996698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9DBB803-CACB-421D-BAC3-F5EDEBCB4BFC}"/>
              </a:ext>
            </a:extLst>
          </p:cNvPr>
          <p:cNvSpPr/>
          <p:nvPr/>
        </p:nvSpPr>
        <p:spPr>
          <a:xfrm>
            <a:off x="12338050" y="5905500"/>
            <a:ext cx="31277289" cy="1121634"/>
          </a:xfrm>
          <a:prstGeom prst="rect">
            <a:avLst/>
          </a:prstGeom>
          <a:solidFill>
            <a:srgbClr val="EEDC8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Gandhi Sans" panose="02000000000000000000" pitchFamily="50" charset="0"/>
              </a:rPr>
              <a:t>RESULTS</a:t>
            </a:r>
            <a:endParaRPr lang="en-US" sz="6000" dirty="0">
              <a:solidFill>
                <a:schemeClr val="tx1"/>
              </a:solidFill>
              <a:latin typeface="Gandhi Sans" panose="020000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E5C2F0-6740-4618-A285-5287DDB7B3B9}"/>
              </a:ext>
            </a:extLst>
          </p:cNvPr>
          <p:cNvSpPr/>
          <p:nvPr/>
        </p:nvSpPr>
        <p:spPr>
          <a:xfrm>
            <a:off x="34017347" y="30370463"/>
            <a:ext cx="9600550" cy="2285080"/>
          </a:xfrm>
          <a:prstGeom prst="rect">
            <a:avLst/>
          </a:prstGeom>
          <a:solidFill>
            <a:srgbClr val="C5CBB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82" name="Content Placeholder 13">
            <a:extLst>
              <a:ext uri="{FF2B5EF4-FFF2-40B4-BE49-F238E27FC236}">
                <a16:creationId xmlns:a16="http://schemas.microsoft.com/office/drawing/2014/main" id="{818C5646-3994-4E85-84E1-F4604EC7F45B}"/>
              </a:ext>
            </a:extLst>
          </p:cNvPr>
          <p:cNvSpPr txBox="1">
            <a:spLocks/>
          </p:cNvSpPr>
          <p:nvPr/>
        </p:nvSpPr>
        <p:spPr>
          <a:xfrm>
            <a:off x="347684" y="18307290"/>
            <a:ext cx="11887200" cy="14313859"/>
          </a:xfrm>
          <a:prstGeom prst="rect">
            <a:avLst/>
          </a:prstGeom>
          <a:solidFill>
            <a:srgbClr val="D9DAD9"/>
          </a:solidFill>
          <a:ln w="57150">
            <a:solidFill>
              <a:schemeClr val="bg1"/>
            </a:solidFill>
          </a:ln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1"/>
              </a:spcBef>
              <a:buNone/>
            </a:pPr>
            <a:r>
              <a:rPr lang="en-US" sz="6000" b="1" dirty="0">
                <a:latin typeface="Gandhi Sans" panose="02000000000000000000" pitchFamily="50" charset="0"/>
              </a:rPr>
              <a:t>METHODS</a:t>
            </a:r>
            <a:endParaRPr lang="en-US" sz="6000" b="1" dirty="0">
              <a:solidFill>
                <a:schemeClr val="accent6"/>
              </a:solidFill>
              <a:latin typeface="Gandhi Sans" panose="02000000000000000000" pitchFamily="50" charset="0"/>
            </a:endParaRPr>
          </a:p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Modified Twice-Over Rest-Rotation Grazing System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Pastures are divided into four paddocks based on utilization.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Rested (21 months of no grazing, 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Moderate Intensity (20-40%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Full Intensity (40-60%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Heavy Intensity (60+% utilization)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Stocking rates were maintained at ~2.76 AUM/ha.</a:t>
            </a:r>
          </a:p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Nest Dragging</a:t>
            </a:r>
          </a:p>
          <a:p>
            <a:pPr marL="0" indent="0">
              <a:spcBef>
                <a:spcPts val="901"/>
              </a:spcBef>
              <a:buNone/>
            </a:pPr>
            <a:r>
              <a:rPr lang="en-US" sz="3200" dirty="0">
                <a:latin typeface="Gandhi Sans" panose="02000000000000000000" pitchFamily="50" charset="0"/>
              </a:rPr>
              <a:t>We conducted nest drags from late-May to mid-July.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used a 30 m rope with cans tied every 5 m.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dragged each paddock 4 times.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Nest Monitoring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We monitored nests every 2-4 days until fate was determined.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Successful nests fledged at least one conspecific individual, determined by either resighting a fledging or using adult behavioral indicators.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Vegetation Sampling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We measured vegetation structure along three 25 m transects in each paddock.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took Robel readings in each cardinal direction.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measured litter depth in each quadrat.</a:t>
            </a:r>
          </a:p>
          <a:p>
            <a:pPr marL="0" indent="0">
              <a:buNone/>
            </a:pPr>
            <a:endParaRPr lang="en-US" sz="3200" dirty="0">
              <a:latin typeface="Gandhi Sans" panose="020000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50AEE6-105A-4E13-9516-C1C8807C0796}"/>
              </a:ext>
            </a:extLst>
          </p:cNvPr>
          <p:cNvSpPr/>
          <p:nvPr/>
        </p:nvSpPr>
        <p:spPr>
          <a:xfrm>
            <a:off x="12019680" y="24852774"/>
            <a:ext cx="4595899" cy="7768375"/>
          </a:xfrm>
          <a:prstGeom prst="rect">
            <a:avLst/>
          </a:prstGeom>
          <a:solidFill>
            <a:srgbClr val="D9DAD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pic>
        <p:nvPicPr>
          <p:cNvPr id="59" name="Picture 58" descr="A bird sitting on a branch&#10;&#10;Description automatically generated with medium confidence">
            <a:extLst>
              <a:ext uri="{FF2B5EF4-FFF2-40B4-BE49-F238E27FC236}">
                <a16:creationId xmlns:a16="http://schemas.microsoft.com/office/drawing/2014/main" id="{F8080256-BDB1-4D87-80F6-98C9B70D80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1" t="25679" r="20941" b="22337"/>
          <a:stretch/>
        </p:blipFill>
        <p:spPr>
          <a:xfrm>
            <a:off x="19737834" y="30410508"/>
            <a:ext cx="2717825" cy="221064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67" name="Content Placeholder 12">
            <a:extLst>
              <a:ext uri="{FF2B5EF4-FFF2-40B4-BE49-F238E27FC236}">
                <a16:creationId xmlns:a16="http://schemas.microsoft.com/office/drawing/2014/main" id="{9DB4EF7D-3C41-4100-8B36-06BACAD10F58}"/>
              </a:ext>
            </a:extLst>
          </p:cNvPr>
          <p:cNvSpPr txBox="1">
            <a:spLocks/>
          </p:cNvSpPr>
          <p:nvPr/>
        </p:nvSpPr>
        <p:spPr>
          <a:xfrm>
            <a:off x="275860" y="13183626"/>
            <a:ext cx="7448703" cy="4900580"/>
          </a:xfrm>
          <a:prstGeom prst="rect">
            <a:avLst/>
          </a:prstGeom>
          <a:solidFill>
            <a:srgbClr val="CD9B1D"/>
          </a:solidFill>
          <a:ln w="57150">
            <a:solidFill>
              <a:schemeClr val="bg1"/>
            </a:solidFill>
          </a:ln>
        </p:spPr>
        <p:txBody>
          <a:bodyPr vert="horz" lIns="487680" tIns="243840" rIns="121920" bIns="60960" rtlCol="0">
            <a:noAutofit/>
          </a:bodyPr>
          <a:lstStyle>
            <a:lvl1pPr marL="342896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1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RESEARCH QUESTION</a:t>
            </a:r>
          </a:p>
          <a:p>
            <a:pPr marL="249232" indent="0">
              <a:buNone/>
            </a:pPr>
            <a:r>
              <a:rPr lang="en-US" sz="3200" b="1" dirty="0">
                <a:latin typeface="Gandhi Sans" panose="02000000000000000000" pitchFamily="50" charset="0"/>
              </a:rPr>
              <a:t>Can a modified twice-over rest-rotation grazing system create vegetation structural heterogeneity that benefits obligate grassland birds?</a:t>
            </a:r>
          </a:p>
        </p:txBody>
      </p:sp>
      <p:sp>
        <p:nvSpPr>
          <p:cNvPr id="73" name="Content Placeholder 12">
            <a:extLst>
              <a:ext uri="{FF2B5EF4-FFF2-40B4-BE49-F238E27FC236}">
                <a16:creationId xmlns:a16="http://schemas.microsoft.com/office/drawing/2014/main" id="{63DCF9FF-45F9-4EB9-834E-832C51909211}"/>
              </a:ext>
            </a:extLst>
          </p:cNvPr>
          <p:cNvSpPr txBox="1">
            <a:spLocks/>
          </p:cNvSpPr>
          <p:nvPr/>
        </p:nvSpPr>
        <p:spPr>
          <a:xfrm>
            <a:off x="305703" y="5868803"/>
            <a:ext cx="11857357" cy="7091736"/>
          </a:xfrm>
          <a:prstGeom prst="rect">
            <a:avLst/>
          </a:prstGeom>
          <a:solidFill>
            <a:srgbClr val="C5CBBC"/>
          </a:solidFill>
          <a:ln w="57150">
            <a:solidFill>
              <a:schemeClr val="bg1"/>
            </a:solidFill>
          </a:ln>
        </p:spPr>
        <p:txBody>
          <a:bodyPr vert="horz" lIns="487680" tIns="243840" rIns="121920" bIns="60960" rtlCol="0">
            <a:noAutofit/>
          </a:bodyPr>
          <a:lstStyle>
            <a:lvl1pPr marL="342896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1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BACKGROUND</a:t>
            </a:r>
            <a:endParaRPr lang="en-US" sz="60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Current grazing management in much of the Great Plains negatively influences avian diversity by creating homogenous landscapes through uniform grazing practices and altered or suppressed fire regimes.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Research has shown that restoring disturbance regimes can increase heterogeneity which increases avian biodiversity.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Fire and grazing interactions are effective at establishing heterogeneity, but many regions have a cultural aversion to fire which requires creative management practices to restore heterogeneity.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0" y="-12801600"/>
            <a:ext cx="43891200" cy="6778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 err="1">
              <a:latin typeface="Gandhi Sans" panose="020000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0468" y="494694"/>
            <a:ext cx="34445212" cy="3404884"/>
          </a:xfrm>
        </p:spPr>
        <p:txBody>
          <a:bodyPr>
            <a:noAutofit/>
          </a:bodyPr>
          <a:lstStyle/>
          <a:p>
            <a:pPr algn="ctr"/>
            <a:r>
              <a:rPr lang="en-US" sz="11200" dirty="0">
                <a:latin typeface="Gandhi Sans" panose="02000000000000000000" pitchFamily="50" charset="0"/>
                <a:cs typeface="Calibri" panose="020F0502020204030204" pitchFamily="34" charset="0"/>
              </a:rPr>
              <a:t>Breeding Bird Nesting Abundance and Nest Success in a Modified Twice-Over Rest-Rotation Grazing System</a:t>
            </a:r>
            <a:endParaRPr lang="en-US" sz="11200" dirty="0">
              <a:latin typeface="Gandhi Sans" panose="02000000000000000000" pitchFamily="50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722994" y="4011257"/>
            <a:ext cx="34445211" cy="1477329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6000" dirty="0">
                <a:latin typeface="Gandhi Sans" panose="02000000000000000000" pitchFamily="50" charset="0"/>
              </a:rPr>
              <a:t>Justin Clarke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Torre Hovick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Kevin Sedivec</a:t>
            </a:r>
            <a:r>
              <a:rPr lang="en-US" sz="6000" baseline="30000" dirty="0">
                <a:latin typeface="Gandhi Sans" panose="02000000000000000000" pitchFamily="50" charset="0"/>
              </a:rPr>
              <a:t>1,2</a:t>
            </a:r>
            <a:r>
              <a:rPr lang="en-US" sz="6000" dirty="0">
                <a:latin typeface="Gandhi Sans" panose="02000000000000000000" pitchFamily="50" charset="0"/>
              </a:rPr>
              <a:t> , Ryan Limb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Jason Harmon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Ben Geaumont</a:t>
            </a:r>
            <a:r>
              <a:rPr lang="en-US" sz="6000" baseline="30000" dirty="0">
                <a:latin typeface="Gandhi Sans" panose="02000000000000000000" pitchFamily="50" charset="0"/>
              </a:rPr>
              <a:t>3</a:t>
            </a:r>
          </a:p>
          <a:p>
            <a:pPr algn="ctr"/>
            <a:r>
              <a:rPr lang="en-US" sz="3600" baseline="30000" dirty="0">
                <a:latin typeface="Gandhi Sans" panose="02000000000000000000" pitchFamily="50" charset="0"/>
              </a:rPr>
              <a:t>1</a:t>
            </a:r>
            <a:r>
              <a:rPr lang="en-US" sz="3600" dirty="0">
                <a:latin typeface="Gandhi Sans" panose="02000000000000000000" pitchFamily="50" charset="0"/>
              </a:rPr>
              <a:t> School of Natural Resource Sciences, North Dakota State University, </a:t>
            </a:r>
            <a:r>
              <a:rPr lang="en-US" sz="3600" baseline="30000" dirty="0">
                <a:latin typeface="Gandhi Sans" panose="02000000000000000000" pitchFamily="50" charset="0"/>
              </a:rPr>
              <a:t>2</a:t>
            </a:r>
            <a:r>
              <a:rPr lang="en-US" sz="3600" dirty="0">
                <a:latin typeface="Gandhi Sans" panose="02000000000000000000" pitchFamily="50" charset="0"/>
              </a:rPr>
              <a:t> Central Grasslands Research Extension Center, </a:t>
            </a:r>
            <a:r>
              <a:rPr lang="en-US" sz="3600" baseline="30000" dirty="0">
                <a:latin typeface="Gandhi Sans" panose="02000000000000000000" pitchFamily="50" charset="0"/>
              </a:rPr>
              <a:t>3 </a:t>
            </a:r>
            <a:r>
              <a:rPr lang="en-US" sz="3600" dirty="0">
                <a:latin typeface="Gandhi Sans" panose="02000000000000000000" pitchFamily="50" charset="0"/>
              </a:rPr>
              <a:t>Hettinger Research Extension Center</a:t>
            </a:r>
          </a:p>
        </p:txBody>
      </p:sp>
      <p:sp>
        <p:nvSpPr>
          <p:cNvPr id="101" name="Content Placeholder 13">
            <a:extLst>
              <a:ext uri="{FF2B5EF4-FFF2-40B4-BE49-F238E27FC236}">
                <a16:creationId xmlns:a16="http://schemas.microsoft.com/office/drawing/2014/main" id="{44C006D3-82B9-4A5E-B1F1-519CA0B96C79}"/>
              </a:ext>
            </a:extLst>
          </p:cNvPr>
          <p:cNvSpPr txBox="1">
            <a:spLocks/>
          </p:cNvSpPr>
          <p:nvPr/>
        </p:nvSpPr>
        <p:spPr>
          <a:xfrm>
            <a:off x="20716791" y="23321521"/>
            <a:ext cx="14579054" cy="1841879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The table shows the proportion of the total nests and apparent nesting success for combined species across each grazing intensity.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D19B41-CD03-4CE4-87AF-45DF9F01F997}"/>
              </a:ext>
            </a:extLst>
          </p:cNvPr>
          <p:cNvGrpSpPr/>
          <p:nvPr/>
        </p:nvGrpSpPr>
        <p:grpSpPr>
          <a:xfrm>
            <a:off x="39720523" y="1311742"/>
            <a:ext cx="3826163" cy="3826163"/>
            <a:chOff x="36963770" y="1548549"/>
            <a:chExt cx="6279424" cy="627942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6C2209-CB05-49CD-9DD2-3EF3E6132D7E}"/>
                </a:ext>
              </a:extLst>
            </p:cNvPr>
            <p:cNvSpPr/>
            <p:nvPr/>
          </p:nvSpPr>
          <p:spPr>
            <a:xfrm>
              <a:off x="37021826" y="1576407"/>
              <a:ext cx="6172687" cy="615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B71514-BF88-4CE3-8733-3CBCC44B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3770" y="1548549"/>
              <a:ext cx="6279424" cy="6279424"/>
            </a:xfrm>
            <a:prstGeom prst="rect">
              <a:avLst/>
            </a:prstGeom>
          </p:spPr>
        </p:pic>
      </p:grpSp>
      <p:pic>
        <p:nvPicPr>
          <p:cNvPr id="29" name="Picture 28" descr="A picture containing grass, outdoor, bird, hay&#10;&#10;Description automatically generated">
            <a:extLst>
              <a:ext uri="{FF2B5EF4-FFF2-40B4-BE49-F238E27FC236}">
                <a16:creationId xmlns:a16="http://schemas.microsoft.com/office/drawing/2014/main" id="{BFE9113C-A54D-480A-8E20-3FADF8428E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339" y="30401440"/>
            <a:ext cx="2763302" cy="221064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5" name="Picture 14" descr="A bird on a wire&#10;&#10;Description automatically generated with medium confidence">
            <a:extLst>
              <a:ext uri="{FF2B5EF4-FFF2-40B4-BE49-F238E27FC236}">
                <a16:creationId xmlns:a16="http://schemas.microsoft.com/office/drawing/2014/main" id="{7AC50312-7111-40D9-B26F-3EB7DA64EC3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7" t="29068" r="33296" b="24413"/>
          <a:stretch/>
        </p:blipFill>
        <p:spPr>
          <a:xfrm>
            <a:off x="7949045" y="13183626"/>
            <a:ext cx="4214016" cy="490058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 descr="A picture containing grass, hay, pile, dry&#10;&#10;Description automatically generated">
            <a:extLst>
              <a:ext uri="{FF2B5EF4-FFF2-40B4-BE49-F238E27FC236}">
                <a16:creationId xmlns:a16="http://schemas.microsoft.com/office/drawing/2014/main" id="{A20E5423-42E6-406E-9612-FCDA16501A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2" t="29751" r="26814" b="20614"/>
          <a:stretch/>
        </p:blipFill>
        <p:spPr>
          <a:xfrm>
            <a:off x="16809389" y="30424801"/>
            <a:ext cx="2763765" cy="221064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5C2D28D-7F9E-4FBA-AD33-585E056EE2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3" y="2088113"/>
            <a:ext cx="6079319" cy="3049792"/>
          </a:xfrm>
          <a:prstGeom prst="rect">
            <a:avLst/>
          </a:prstGeom>
        </p:spPr>
      </p:pic>
      <p:sp>
        <p:nvSpPr>
          <p:cNvPr id="78" name="Content Placeholder 13">
            <a:extLst>
              <a:ext uri="{FF2B5EF4-FFF2-40B4-BE49-F238E27FC236}">
                <a16:creationId xmlns:a16="http://schemas.microsoft.com/office/drawing/2014/main" id="{6B9028AA-0FD1-481C-B36B-AF4B58434E8F}"/>
              </a:ext>
            </a:extLst>
          </p:cNvPr>
          <p:cNvSpPr txBox="1">
            <a:spLocks/>
          </p:cNvSpPr>
          <p:nvPr/>
        </p:nvSpPr>
        <p:spPr>
          <a:xfrm>
            <a:off x="16783364" y="24852775"/>
            <a:ext cx="26831976" cy="5392840"/>
          </a:xfrm>
          <a:prstGeom prst="rect">
            <a:avLst/>
          </a:prstGeom>
          <a:solidFill>
            <a:srgbClr val="CD9B1D"/>
          </a:solidFill>
          <a:ln w="57150">
            <a:solidFill>
              <a:schemeClr val="bg1"/>
            </a:solidFill>
          </a:ln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IMPLICATIONS AND FUTURE OBJECTIVES</a:t>
            </a:r>
          </a:p>
          <a:p>
            <a:r>
              <a:rPr lang="en-US" sz="3600" dirty="0">
                <a:latin typeface="Gandhi Sans" panose="02000000000000000000" pitchFamily="50" charset="0"/>
              </a:rPr>
              <a:t>Variation in grazing intensity alters vegetation structure and influences grassland bird nesting communities.</a:t>
            </a:r>
          </a:p>
          <a:p>
            <a:r>
              <a:rPr lang="en-US" sz="3600" dirty="0">
                <a:latin typeface="Gandhi Sans" panose="02000000000000000000" pitchFamily="50" charset="0"/>
              </a:rPr>
              <a:t>These results are preliminary and based on data collected during a period of extreme drought.</a:t>
            </a:r>
          </a:p>
          <a:p>
            <a:r>
              <a:rPr lang="en-US" sz="3600" dirty="0">
                <a:latin typeface="Gandhi Sans" panose="02000000000000000000" pitchFamily="50" charset="0"/>
              </a:rPr>
              <a:t>Research will continue for several years examining the impacts of a modified twice-over rest-rotation grazing system on nesting success.</a:t>
            </a:r>
          </a:p>
          <a:p>
            <a:r>
              <a:rPr lang="en-US" sz="3600" dirty="0">
                <a:latin typeface="Gandhi Sans" panose="02000000000000000000" pitchFamily="50" charset="0"/>
              </a:rPr>
              <a:t>Research will benefit obligate grassland nesting species that are currently listed as species of concern including grasshopper sparrow, chestnut-collared longspur, Northern pintail, upland sandpiper, and bobolink.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4C4852-B58E-4531-AC3B-DF92CFF486E9}"/>
              </a:ext>
            </a:extLst>
          </p:cNvPr>
          <p:cNvGrpSpPr/>
          <p:nvPr/>
        </p:nvGrpSpPr>
        <p:grpSpPr>
          <a:xfrm>
            <a:off x="31438106" y="8440393"/>
            <a:ext cx="1955612" cy="584775"/>
            <a:chOff x="16255457" y="17507892"/>
            <a:chExt cx="2718216" cy="90445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BF523F-4CFF-4465-B418-E16F3E1DF08D}"/>
                </a:ext>
              </a:extLst>
            </p:cNvPr>
            <p:cNvSpPr/>
            <p:nvPr/>
          </p:nvSpPr>
          <p:spPr>
            <a:xfrm>
              <a:off x="16255457" y="17691328"/>
              <a:ext cx="855832" cy="537578"/>
            </a:xfrm>
            <a:prstGeom prst="rect">
              <a:avLst/>
            </a:prstGeom>
            <a:solidFill>
              <a:srgbClr val="A2A4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4B3D4EA-9AC5-4ED4-9121-14864B0F6493}"/>
                </a:ext>
              </a:extLst>
            </p:cNvPr>
            <p:cNvSpPr txBox="1"/>
            <p:nvPr/>
          </p:nvSpPr>
          <p:spPr>
            <a:xfrm>
              <a:off x="17476687" y="17507892"/>
              <a:ext cx="1496986" cy="90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Full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386C4-EF9A-4D49-BEA1-F11CA7585194}"/>
              </a:ext>
            </a:extLst>
          </p:cNvPr>
          <p:cNvGrpSpPr/>
          <p:nvPr/>
        </p:nvGrpSpPr>
        <p:grpSpPr>
          <a:xfrm>
            <a:off x="31438105" y="7857384"/>
            <a:ext cx="2372564" cy="584775"/>
            <a:chOff x="16255457" y="16605260"/>
            <a:chExt cx="3297761" cy="90445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952168-70BE-4AFD-9743-9643F33F01DD}"/>
                </a:ext>
              </a:extLst>
            </p:cNvPr>
            <p:cNvSpPr/>
            <p:nvPr/>
          </p:nvSpPr>
          <p:spPr>
            <a:xfrm>
              <a:off x="16255457" y="16788696"/>
              <a:ext cx="855832" cy="537579"/>
            </a:xfrm>
            <a:prstGeom prst="rect">
              <a:avLst/>
            </a:prstGeom>
            <a:solidFill>
              <a:srgbClr val="EEDC8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>
                <a:solidFill>
                  <a:srgbClr val="A2A4A2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AE84C8-C026-42B0-A041-59AF63EBEDF9}"/>
                </a:ext>
              </a:extLst>
            </p:cNvPr>
            <p:cNvSpPr txBox="1"/>
            <p:nvPr/>
          </p:nvSpPr>
          <p:spPr>
            <a:xfrm>
              <a:off x="17476685" y="16605260"/>
              <a:ext cx="2076533" cy="904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Heavy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9393A9-DC74-412A-94FE-30653C2B50E3}"/>
              </a:ext>
            </a:extLst>
          </p:cNvPr>
          <p:cNvGrpSpPr/>
          <p:nvPr/>
        </p:nvGrpSpPr>
        <p:grpSpPr>
          <a:xfrm>
            <a:off x="31438103" y="9023388"/>
            <a:ext cx="2878290" cy="584775"/>
            <a:chOff x="16255457" y="18414130"/>
            <a:chExt cx="4000700" cy="90445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11D8C7-95D3-419C-88E9-2A47FC19A6AF}"/>
                </a:ext>
              </a:extLst>
            </p:cNvPr>
            <p:cNvSpPr/>
            <p:nvPr/>
          </p:nvSpPr>
          <p:spPr>
            <a:xfrm>
              <a:off x="16255457" y="18597566"/>
              <a:ext cx="855831" cy="537578"/>
            </a:xfrm>
            <a:prstGeom prst="rect">
              <a:avLst/>
            </a:prstGeom>
            <a:solidFill>
              <a:srgbClr val="D4A63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ADA9098-24FA-4F5D-B523-1D378B946219}"/>
                </a:ext>
              </a:extLst>
            </p:cNvPr>
            <p:cNvSpPr txBox="1"/>
            <p:nvPr/>
          </p:nvSpPr>
          <p:spPr>
            <a:xfrm>
              <a:off x="17476686" y="18414130"/>
              <a:ext cx="2779471" cy="90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Moderate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5143CE-FF6F-4F79-8144-DF093E8D2489}"/>
              </a:ext>
            </a:extLst>
          </p:cNvPr>
          <p:cNvGrpSpPr/>
          <p:nvPr/>
        </p:nvGrpSpPr>
        <p:grpSpPr>
          <a:xfrm>
            <a:off x="31438106" y="9606386"/>
            <a:ext cx="1955612" cy="584775"/>
            <a:chOff x="16255457" y="19310358"/>
            <a:chExt cx="2718216" cy="90445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9B539B3-9EFB-4D03-B942-31E9610469B7}"/>
                </a:ext>
              </a:extLst>
            </p:cNvPr>
            <p:cNvSpPr/>
            <p:nvPr/>
          </p:nvSpPr>
          <p:spPr>
            <a:xfrm>
              <a:off x="16255457" y="19493794"/>
              <a:ext cx="855832" cy="537578"/>
            </a:xfrm>
            <a:prstGeom prst="rect">
              <a:avLst/>
            </a:prstGeom>
            <a:solidFill>
              <a:srgbClr val="717F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9DA1876-FAB3-4647-925A-D8D7F112FB16}"/>
                </a:ext>
              </a:extLst>
            </p:cNvPr>
            <p:cNvSpPr txBox="1"/>
            <p:nvPr/>
          </p:nvSpPr>
          <p:spPr>
            <a:xfrm>
              <a:off x="17476687" y="19310358"/>
              <a:ext cx="1496986" cy="90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Rest</a:t>
              </a:r>
            </a:p>
          </p:txBody>
        </p:sp>
      </p:grpSp>
      <p:sp>
        <p:nvSpPr>
          <p:cNvPr id="117" name="Content Placeholder 13">
            <a:extLst>
              <a:ext uri="{FF2B5EF4-FFF2-40B4-BE49-F238E27FC236}">
                <a16:creationId xmlns:a16="http://schemas.microsoft.com/office/drawing/2014/main" id="{08E06221-2A2F-4915-8C9A-93D864E4B47B}"/>
              </a:ext>
            </a:extLst>
          </p:cNvPr>
          <p:cNvSpPr txBox="1">
            <a:spLocks/>
          </p:cNvSpPr>
          <p:nvPr/>
        </p:nvSpPr>
        <p:spPr>
          <a:xfrm>
            <a:off x="20716792" y="18176465"/>
            <a:ext cx="13984108" cy="2707554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The ordination compares avian nesting communities between grazing intensities where more distant points are more dissimilar. Vegetation structural measurements are overlaid; longer arrows indicate factors that more strongly differentiates grazing intensities. Ellipses show 95% confidence intervals There was no significant difference in avian communities between grazing intensities.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090E8-C6D0-4F4A-8401-D7F4BF017494}"/>
              </a:ext>
            </a:extLst>
          </p:cNvPr>
          <p:cNvSpPr txBox="1"/>
          <p:nvPr/>
        </p:nvSpPr>
        <p:spPr>
          <a:xfrm>
            <a:off x="23799260" y="7079055"/>
            <a:ext cx="708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andhi Sans" panose="02000000000000000000" charset="0"/>
              </a:rPr>
              <a:t>Avian Nesting Community</a:t>
            </a:r>
          </a:p>
        </p:txBody>
      </p:sp>
      <p:sp>
        <p:nvSpPr>
          <p:cNvPr id="122" name="Content Placeholder 13">
            <a:extLst>
              <a:ext uri="{FF2B5EF4-FFF2-40B4-BE49-F238E27FC236}">
                <a16:creationId xmlns:a16="http://schemas.microsoft.com/office/drawing/2014/main" id="{DFE94F8A-050E-49DA-8BE8-423B1F41F1DC}"/>
              </a:ext>
            </a:extLst>
          </p:cNvPr>
          <p:cNvSpPr txBox="1">
            <a:spLocks/>
          </p:cNvSpPr>
          <p:nvPr/>
        </p:nvSpPr>
        <p:spPr>
          <a:xfrm>
            <a:off x="35584892" y="22648909"/>
            <a:ext cx="8199941" cy="1898125"/>
          </a:xfrm>
          <a:prstGeom prst="rect">
            <a:avLst/>
          </a:prstGeom>
        </p:spPr>
        <p:txBody>
          <a:bodyPr vert="horz" lIns="365760" tIns="182880" rIns="91440" bIns="45720" rtlCol="0">
            <a:normAutofit fontScale="92500" lnSpcReduction="10000"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latin typeface="Gandhi Sans" panose="02000000000000000000" pitchFamily="50" charset="0"/>
              </a:rPr>
              <a:t>The top figure shows  Robel measurements for each grazing intensity. The bottom figure shows litter depth measurements for each grazing intensity.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C037975-0CA2-4CE3-82F6-7BCD8567C00B}"/>
              </a:ext>
            </a:extLst>
          </p:cNvPr>
          <p:cNvSpPr txBox="1"/>
          <p:nvPr/>
        </p:nvSpPr>
        <p:spPr>
          <a:xfrm>
            <a:off x="36902332" y="7079055"/>
            <a:ext cx="5849178" cy="84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andhi Sans" panose="02000000000000000000" charset="0"/>
              </a:rPr>
              <a:t>Vegetation Structure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85FBB81-D650-4106-95C2-4303C1CF6548}"/>
              </a:ext>
            </a:extLst>
          </p:cNvPr>
          <p:cNvGrpSpPr/>
          <p:nvPr/>
        </p:nvGrpSpPr>
        <p:grpSpPr>
          <a:xfrm>
            <a:off x="12405557" y="28433702"/>
            <a:ext cx="3950555" cy="3990004"/>
            <a:chOff x="10864122" y="10369245"/>
            <a:chExt cx="4021768" cy="4061928"/>
          </a:xfrm>
        </p:grpSpPr>
        <p:pic>
          <p:nvPicPr>
            <p:cNvPr id="148" name="Picture 147" descr="A picture containing post&#10;&#10;Description automatically generated">
              <a:extLst>
                <a:ext uri="{FF2B5EF4-FFF2-40B4-BE49-F238E27FC236}">
                  <a16:creationId xmlns:a16="http://schemas.microsoft.com/office/drawing/2014/main" id="{E58E8E05-BBED-45CC-946C-E07FA9968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47" r="1820" b="8729"/>
            <a:stretch/>
          </p:blipFill>
          <p:spPr>
            <a:xfrm>
              <a:off x="10864122" y="10369245"/>
              <a:ext cx="4021768" cy="4061928"/>
            </a:xfrm>
            <a:prstGeom prst="rect">
              <a:avLst/>
            </a:prstGeom>
            <a:ln w="28575">
              <a:solidFill>
                <a:srgbClr val="E2A014"/>
              </a:solidFill>
            </a:ln>
          </p:spPr>
        </p:pic>
        <p:sp>
          <p:nvSpPr>
            <p:cNvPr id="149" name="Arrow: Curved Left 148">
              <a:extLst>
                <a:ext uri="{FF2B5EF4-FFF2-40B4-BE49-F238E27FC236}">
                  <a16:creationId xmlns:a16="http://schemas.microsoft.com/office/drawing/2014/main" id="{686B1F22-3EFF-4B8A-B6A0-63787D684224}"/>
                </a:ext>
              </a:extLst>
            </p:cNvPr>
            <p:cNvSpPr/>
            <p:nvPr/>
          </p:nvSpPr>
          <p:spPr>
            <a:xfrm rot="2940800" flipH="1">
              <a:off x="13818996" y="13228267"/>
              <a:ext cx="365305" cy="695719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  <p:sp>
          <p:nvSpPr>
            <p:cNvPr id="150" name="Arrow: Curved Left 149">
              <a:extLst>
                <a:ext uri="{FF2B5EF4-FFF2-40B4-BE49-F238E27FC236}">
                  <a16:creationId xmlns:a16="http://schemas.microsoft.com/office/drawing/2014/main" id="{3DB40365-B1DE-434C-B677-34DDACB2C718}"/>
                </a:ext>
              </a:extLst>
            </p:cNvPr>
            <p:cNvSpPr/>
            <p:nvPr/>
          </p:nvSpPr>
          <p:spPr>
            <a:xfrm rot="3536264" flipH="1">
              <a:off x="11457863" y="11592275"/>
              <a:ext cx="365305" cy="695719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  <p:sp>
          <p:nvSpPr>
            <p:cNvPr id="151" name="Arrow: Curved Left 150">
              <a:extLst>
                <a:ext uri="{FF2B5EF4-FFF2-40B4-BE49-F238E27FC236}">
                  <a16:creationId xmlns:a16="http://schemas.microsoft.com/office/drawing/2014/main" id="{91E12CA1-1188-42F4-BDAA-1E1C9C13A1DD}"/>
                </a:ext>
              </a:extLst>
            </p:cNvPr>
            <p:cNvSpPr/>
            <p:nvPr/>
          </p:nvSpPr>
          <p:spPr>
            <a:xfrm rot="3184237" flipH="1">
              <a:off x="13177824" y="11251654"/>
              <a:ext cx="365305" cy="695719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B722710-2CC1-4FFA-B9B6-6BCF5B4FA9F8}"/>
                </a:ext>
              </a:extLst>
            </p:cNvPr>
            <p:cNvGrpSpPr/>
            <p:nvPr/>
          </p:nvGrpSpPr>
          <p:grpSpPr>
            <a:xfrm>
              <a:off x="11106856" y="12288327"/>
              <a:ext cx="626809" cy="626809"/>
              <a:chOff x="11041054" y="12800354"/>
              <a:chExt cx="626809" cy="626809"/>
            </a:xfrm>
          </p:grpSpPr>
          <p:pic>
            <p:nvPicPr>
              <p:cNvPr id="178" name="Graphic 177" descr="Cow with solid fill">
                <a:extLst>
                  <a:ext uri="{FF2B5EF4-FFF2-40B4-BE49-F238E27FC236}">
                    <a16:creationId xmlns:a16="http://schemas.microsoft.com/office/drawing/2014/main" id="{8BAFEC17-915C-4D3C-ADDF-9959BAF7C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79" name="Chord 178">
                <a:extLst>
                  <a:ext uri="{FF2B5EF4-FFF2-40B4-BE49-F238E27FC236}">
                    <a16:creationId xmlns:a16="http://schemas.microsoft.com/office/drawing/2014/main" id="{A23D906D-8CD7-4356-B7C4-12E5DE309C4C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80" name="Chord 179">
                <a:extLst>
                  <a:ext uri="{FF2B5EF4-FFF2-40B4-BE49-F238E27FC236}">
                    <a16:creationId xmlns:a16="http://schemas.microsoft.com/office/drawing/2014/main" id="{E366CE73-136C-4725-8365-DBFA8B81E4D0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A5E4A77C-938E-4DA4-8618-2BF001125AE7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6E7945C-7739-4165-AFD2-EACAA1BDACD8}"/>
                </a:ext>
              </a:extLst>
            </p:cNvPr>
            <p:cNvGrpSpPr/>
            <p:nvPr/>
          </p:nvGrpSpPr>
          <p:grpSpPr>
            <a:xfrm>
              <a:off x="11009185" y="13104312"/>
              <a:ext cx="626809" cy="626809"/>
              <a:chOff x="11041054" y="12800354"/>
              <a:chExt cx="626809" cy="626809"/>
            </a:xfrm>
          </p:grpSpPr>
          <p:pic>
            <p:nvPicPr>
              <p:cNvPr id="174" name="Graphic 173" descr="Cow with solid fill">
                <a:extLst>
                  <a:ext uri="{FF2B5EF4-FFF2-40B4-BE49-F238E27FC236}">
                    <a16:creationId xmlns:a16="http://schemas.microsoft.com/office/drawing/2014/main" id="{6EE4303E-5C14-49D7-BEF7-502D111A6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75" name="Chord 174">
                <a:extLst>
                  <a:ext uri="{FF2B5EF4-FFF2-40B4-BE49-F238E27FC236}">
                    <a16:creationId xmlns:a16="http://schemas.microsoft.com/office/drawing/2014/main" id="{677AFDF7-499C-421A-862C-D9043C5079D1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76" name="Chord 175">
                <a:extLst>
                  <a:ext uri="{FF2B5EF4-FFF2-40B4-BE49-F238E27FC236}">
                    <a16:creationId xmlns:a16="http://schemas.microsoft.com/office/drawing/2014/main" id="{F7EC417D-EBA3-45B9-B9E4-165F32123C6D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6AE6298-787E-4D0A-A86E-998E90CD809F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F5A4FD5-2872-4ECA-9E6A-E6B2CB59CAE6}"/>
                </a:ext>
              </a:extLst>
            </p:cNvPr>
            <p:cNvGrpSpPr/>
            <p:nvPr/>
          </p:nvGrpSpPr>
          <p:grpSpPr>
            <a:xfrm>
              <a:off x="11682185" y="13645589"/>
              <a:ext cx="626809" cy="626809"/>
              <a:chOff x="11041054" y="12800354"/>
              <a:chExt cx="626809" cy="626809"/>
            </a:xfrm>
          </p:grpSpPr>
          <p:pic>
            <p:nvPicPr>
              <p:cNvPr id="170" name="Graphic 169" descr="Cow with solid fill">
                <a:extLst>
                  <a:ext uri="{FF2B5EF4-FFF2-40B4-BE49-F238E27FC236}">
                    <a16:creationId xmlns:a16="http://schemas.microsoft.com/office/drawing/2014/main" id="{27D52557-DAA2-4645-8680-E5AE494B2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71" name="Chord 170">
                <a:extLst>
                  <a:ext uri="{FF2B5EF4-FFF2-40B4-BE49-F238E27FC236}">
                    <a16:creationId xmlns:a16="http://schemas.microsoft.com/office/drawing/2014/main" id="{07069996-34A1-45DA-9BAE-FE77413649E1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72" name="Chord 171">
                <a:extLst>
                  <a:ext uri="{FF2B5EF4-FFF2-40B4-BE49-F238E27FC236}">
                    <a16:creationId xmlns:a16="http://schemas.microsoft.com/office/drawing/2014/main" id="{40850FE9-34E9-4274-B123-527386D46832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5C0ED28-A322-44BD-974B-F14323871B28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71779AB-55A1-4754-BF45-51BE6C02DD93}"/>
                </a:ext>
              </a:extLst>
            </p:cNvPr>
            <p:cNvGrpSpPr/>
            <p:nvPr/>
          </p:nvGrpSpPr>
          <p:grpSpPr>
            <a:xfrm>
              <a:off x="12065903" y="12288326"/>
              <a:ext cx="626809" cy="626809"/>
              <a:chOff x="11041054" y="12800354"/>
              <a:chExt cx="626809" cy="626809"/>
            </a:xfrm>
          </p:grpSpPr>
          <p:pic>
            <p:nvPicPr>
              <p:cNvPr id="166" name="Graphic 165" descr="Cow with solid fill">
                <a:extLst>
                  <a:ext uri="{FF2B5EF4-FFF2-40B4-BE49-F238E27FC236}">
                    <a16:creationId xmlns:a16="http://schemas.microsoft.com/office/drawing/2014/main" id="{0517D150-435D-4F46-8F6E-359FDDA20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67" name="Chord 166">
                <a:extLst>
                  <a:ext uri="{FF2B5EF4-FFF2-40B4-BE49-F238E27FC236}">
                    <a16:creationId xmlns:a16="http://schemas.microsoft.com/office/drawing/2014/main" id="{588279BE-9BF8-4403-96F4-991A7A7F2223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8" name="Chord 167">
                <a:extLst>
                  <a:ext uri="{FF2B5EF4-FFF2-40B4-BE49-F238E27FC236}">
                    <a16:creationId xmlns:a16="http://schemas.microsoft.com/office/drawing/2014/main" id="{C96BE574-8AA6-4128-9C55-F7BDB7C2BC6A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13391D0-2146-4624-8ED6-B96510A341C0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FFB0A12-0243-4C3C-8D6B-8D67F869611B}"/>
                </a:ext>
              </a:extLst>
            </p:cNvPr>
            <p:cNvGrpSpPr/>
            <p:nvPr/>
          </p:nvGrpSpPr>
          <p:grpSpPr>
            <a:xfrm>
              <a:off x="12733667" y="13134324"/>
              <a:ext cx="626809" cy="626809"/>
              <a:chOff x="11041054" y="12800354"/>
              <a:chExt cx="626809" cy="626809"/>
            </a:xfrm>
          </p:grpSpPr>
          <p:pic>
            <p:nvPicPr>
              <p:cNvPr id="162" name="Graphic 161" descr="Cow with solid fill">
                <a:extLst>
                  <a:ext uri="{FF2B5EF4-FFF2-40B4-BE49-F238E27FC236}">
                    <a16:creationId xmlns:a16="http://schemas.microsoft.com/office/drawing/2014/main" id="{C36EAB7E-EECD-443A-82D4-E6527B5D9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63" name="Chord 162">
                <a:extLst>
                  <a:ext uri="{FF2B5EF4-FFF2-40B4-BE49-F238E27FC236}">
                    <a16:creationId xmlns:a16="http://schemas.microsoft.com/office/drawing/2014/main" id="{076AE2BF-2614-448E-838E-B032B2F36867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4" name="Chord 163">
                <a:extLst>
                  <a:ext uri="{FF2B5EF4-FFF2-40B4-BE49-F238E27FC236}">
                    <a16:creationId xmlns:a16="http://schemas.microsoft.com/office/drawing/2014/main" id="{AB7614B9-2E0F-428E-80C0-467E56422082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59C0D58-5D78-4283-B9B3-5D7BC362BF87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29D0A82-637A-4A77-B558-0DA76F4F689B}"/>
                </a:ext>
              </a:extLst>
            </p:cNvPr>
            <p:cNvGrpSpPr/>
            <p:nvPr/>
          </p:nvGrpSpPr>
          <p:grpSpPr>
            <a:xfrm>
              <a:off x="13438938" y="12108581"/>
              <a:ext cx="626809" cy="626809"/>
              <a:chOff x="11041054" y="12800354"/>
              <a:chExt cx="626809" cy="626809"/>
            </a:xfrm>
          </p:grpSpPr>
          <p:pic>
            <p:nvPicPr>
              <p:cNvPr id="158" name="Graphic 157" descr="Cow with solid fill">
                <a:extLst>
                  <a:ext uri="{FF2B5EF4-FFF2-40B4-BE49-F238E27FC236}">
                    <a16:creationId xmlns:a16="http://schemas.microsoft.com/office/drawing/2014/main" id="{090CD9A3-48CB-4174-8CA0-0A942CEF3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1041054" y="12800354"/>
                <a:ext cx="626809" cy="626809"/>
              </a:xfrm>
              <a:prstGeom prst="rect">
                <a:avLst/>
              </a:prstGeom>
            </p:spPr>
          </p:pic>
          <p:sp>
            <p:nvSpPr>
              <p:cNvPr id="159" name="Chord 158">
                <a:extLst>
                  <a:ext uri="{FF2B5EF4-FFF2-40B4-BE49-F238E27FC236}">
                    <a16:creationId xmlns:a16="http://schemas.microsoft.com/office/drawing/2014/main" id="{D294407F-E17A-4A59-A947-5E8BBC9FB1AE}"/>
                  </a:ext>
                </a:extLst>
              </p:cNvPr>
              <p:cNvSpPr/>
              <p:nvPr/>
            </p:nvSpPr>
            <p:spPr>
              <a:xfrm rot="11946218">
                <a:off x="11075293" y="13020812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0" name="Chord 159">
                <a:extLst>
                  <a:ext uri="{FF2B5EF4-FFF2-40B4-BE49-F238E27FC236}">
                    <a16:creationId xmlns:a16="http://schemas.microsoft.com/office/drawing/2014/main" id="{E399A343-07E4-4135-AC1C-42A887CA901F}"/>
                  </a:ext>
                </a:extLst>
              </p:cNvPr>
              <p:cNvSpPr/>
              <p:nvPr/>
            </p:nvSpPr>
            <p:spPr>
              <a:xfrm rot="17476036">
                <a:off x="11263779" y="12913423"/>
                <a:ext cx="117900" cy="164847"/>
              </a:xfrm>
              <a:prstGeom prst="chor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C09E462-ACDC-4AC2-B3C1-C735AC47815B}"/>
                  </a:ext>
                </a:extLst>
              </p:cNvPr>
              <p:cNvSpPr/>
              <p:nvPr/>
            </p:nvSpPr>
            <p:spPr>
              <a:xfrm>
                <a:off x="11389890" y="13092583"/>
                <a:ext cx="69765" cy="722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 err="1"/>
              </a:p>
            </p:txBody>
          </p:sp>
        </p:grp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28C9AD8-2000-41F5-82E0-FEB8A8EA1A0F}"/>
              </a:ext>
            </a:extLst>
          </p:cNvPr>
          <p:cNvSpPr/>
          <p:nvPr/>
        </p:nvSpPr>
        <p:spPr>
          <a:xfrm>
            <a:off x="11837141" y="24364300"/>
            <a:ext cx="374605" cy="8227075"/>
          </a:xfrm>
          <a:prstGeom prst="rect">
            <a:avLst/>
          </a:prstGeom>
          <a:solidFill>
            <a:srgbClr val="D9DAD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346CF6A-7B00-4444-A153-D1808E90C22B}"/>
              </a:ext>
            </a:extLst>
          </p:cNvPr>
          <p:cNvGrpSpPr/>
          <p:nvPr/>
        </p:nvGrpSpPr>
        <p:grpSpPr>
          <a:xfrm>
            <a:off x="11367587" y="24696467"/>
            <a:ext cx="5222489" cy="4035560"/>
            <a:chOff x="14713286" y="10110119"/>
            <a:chExt cx="4237750" cy="3274625"/>
          </a:xfrm>
        </p:grpSpPr>
        <p:pic>
          <p:nvPicPr>
            <p:cNvPr id="131" name="Picture 13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D928006-AE65-4167-AEB0-494AB239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693" b="89727" l="3009" r="95583">
                          <a14:foregroundMark x1="3009" y1="86744" x2="4609" y2="44988"/>
                          <a14:foregroundMark x1="3329" y1="86413" x2="4097" y2="68351"/>
                          <a14:foregroundMark x1="3329" y1="86744" x2="5250" y2="16653"/>
                          <a14:foregroundMark x1="5250" y1="16653" x2="12189" y2="15300"/>
                          <a14:foregroundMark x1="11268" y1="19884" x2="13316" y2="26429"/>
                          <a14:foregroundMark x1="13316" y1="26429" x2="24136" y2="27755"/>
                          <a14:foregroundMark x1="24136" y1="27755" x2="12420" y2="27175"/>
                          <a14:foregroundMark x1="35595" y1="33554" x2="27465" y2="34880"/>
                          <a14:foregroundMark x1="27465" y1="34880" x2="52561" y2="45816"/>
                          <a14:foregroundMark x1="52561" y1="45816" x2="45006" y2="48799"/>
                          <a14:foregroundMark x1="45006" y1="48799" x2="40269" y2="57001"/>
                          <a14:foregroundMark x1="68630" y1="31152" x2="35467" y2="29577"/>
                          <a14:foregroundMark x1="35467" y1="29577" x2="20038" y2="42419"/>
                          <a14:foregroundMark x1="20038" y1="42419" x2="45327" y2="63380"/>
                          <a14:foregroundMark x1="45327" y1="63380" x2="74712" y2="53604"/>
                          <a14:foregroundMark x1="74712" y1="53604" x2="76312" y2="37697"/>
                          <a14:foregroundMark x1="76312" y1="37697" x2="69334" y2="31897"/>
                          <a14:foregroundMark x1="69334" y1="31897" x2="68310" y2="31732"/>
                          <a14:foregroundMark x1="62804" y1="32229" x2="57234" y2="31649"/>
                          <a14:foregroundMark x1="57234" y1="31649" x2="49808" y2="38277"/>
                          <a14:foregroundMark x1="49808" y1="38277" x2="62484" y2="45816"/>
                          <a14:foregroundMark x1="62484" y1="45816" x2="66389" y2="43165"/>
                          <a14:foregroundMark x1="19590" y1="20795" x2="79706" y2="22867"/>
                          <a14:foregroundMark x1="79706" y1="22867" x2="80858" y2="23529"/>
                          <a14:foregroundMark x1="87964" y1="34714" x2="90077" y2="61558"/>
                          <a14:foregroundMark x1="90077" y1="61558" x2="86172" y2="76388"/>
                          <a14:foregroundMark x1="86172" y1="76388" x2="43214" y2="77216"/>
                          <a14:foregroundMark x1="43214" y1="77216" x2="23496" y2="71831"/>
                          <a14:foregroundMark x1="23496" y1="71831" x2="16133" y2="58906"/>
                          <a14:foregroundMark x1="16133" y1="58906" x2="12612" y2="31897"/>
                          <a14:foregroundMark x1="6466" y1="58326" x2="7746" y2="77133"/>
                          <a14:foregroundMark x1="7746" y1="77133" x2="13700" y2="81193"/>
                          <a14:foregroundMark x1="13700" y1="81193" x2="26248" y2="81607"/>
                          <a14:foregroundMark x1="73560" y1="79205" x2="89757" y2="81110"/>
                          <a14:foregroundMark x1="89757" y1="81110" x2="89885" y2="62966"/>
                          <a14:foregroundMark x1="90717" y1="63877" x2="92766" y2="73488"/>
                          <a14:foregroundMark x1="92766" y1="73488" x2="89117" y2="80613"/>
                          <a14:foregroundMark x1="89117" y1="80613" x2="88732" y2="81027"/>
                          <a14:foregroundMark x1="86620" y1="82104" x2="94814" y2="83761"/>
                          <a14:foregroundMark x1="94814" y1="83761" x2="95583" y2="82022"/>
                          <a14:backgroundMark x1="12420" y1="14830" x2="14597" y2="14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3286" y="10110119"/>
              <a:ext cx="4237750" cy="3274625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B74B797-0A89-442B-9FD6-A021986D4744}"/>
                </a:ext>
              </a:extLst>
            </p:cNvPr>
            <p:cNvSpPr/>
            <p:nvPr/>
          </p:nvSpPr>
          <p:spPr>
            <a:xfrm>
              <a:off x="16959768" y="12149730"/>
              <a:ext cx="916366" cy="406595"/>
            </a:xfrm>
            <a:prstGeom prst="ellipse">
              <a:avLst/>
            </a:prstGeom>
            <a:noFill/>
            <a:ln w="57150">
              <a:solidFill>
                <a:srgbClr val="F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E80D5D-F8FB-451B-AD46-501F9682041F}"/>
              </a:ext>
            </a:extLst>
          </p:cNvPr>
          <p:cNvGrpSpPr/>
          <p:nvPr/>
        </p:nvGrpSpPr>
        <p:grpSpPr>
          <a:xfrm>
            <a:off x="34033200" y="30901788"/>
            <a:ext cx="9075567" cy="1253873"/>
            <a:chOff x="36447743" y="28954298"/>
            <a:chExt cx="9075567" cy="1253873"/>
          </a:xfrm>
        </p:grpSpPr>
        <p:sp>
          <p:nvSpPr>
            <p:cNvPr id="119" name="Content Placeholder 12">
              <a:extLst>
                <a:ext uri="{FF2B5EF4-FFF2-40B4-BE49-F238E27FC236}">
                  <a16:creationId xmlns:a16="http://schemas.microsoft.com/office/drawing/2014/main" id="{107E00F7-C02F-45CF-A0F2-4634F523C05E}"/>
                </a:ext>
              </a:extLst>
            </p:cNvPr>
            <p:cNvSpPr txBox="1">
              <a:spLocks/>
            </p:cNvSpPr>
            <p:nvPr/>
          </p:nvSpPr>
          <p:spPr>
            <a:xfrm>
              <a:off x="36447743" y="28954298"/>
              <a:ext cx="3559449" cy="1253873"/>
            </a:xfrm>
            <a:prstGeom prst="rect">
              <a:avLst/>
            </a:prstGeom>
            <a:noFill/>
            <a:ln w="57150">
              <a:noFill/>
            </a:ln>
          </p:spPr>
          <p:txBody>
            <a:bodyPr vert="horz" lIns="487680" tIns="243840" rIns="121920" bIns="60960" rtlCol="0">
              <a:noAutofit/>
            </a:bodyPr>
            <a:lstStyle>
              <a:lvl1pPr marL="342896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10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2400" b="1" dirty="0">
                  <a:latin typeface="Gandhi Sans" panose="02000000000000000000" pitchFamily="50" charset="0"/>
                </a:rPr>
                <a:t>Contact Information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2133" dirty="0">
                  <a:latin typeface="Gandhi Sans" panose="020000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justin.r.clarke@ndsu.edu</a:t>
              </a:r>
              <a:endParaRPr lang="en-US" sz="2133" dirty="0"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indent="0" algn="ctr">
                <a:spcAft>
                  <a:spcPts val="1800"/>
                </a:spcAft>
                <a:buNone/>
              </a:pPr>
              <a:endParaRPr lang="en-US" sz="8000" b="1" dirty="0">
                <a:latin typeface="Gandhi Sans" panose="02000000000000000000" pitchFamily="50" charset="0"/>
              </a:endParaRPr>
            </a:p>
          </p:txBody>
        </p:sp>
        <p:pic>
          <p:nvPicPr>
            <p:cNvPr id="120" name="Picture 119" descr="Qr code&#10;&#10;Description automatically generated">
              <a:extLst>
                <a:ext uri="{FF2B5EF4-FFF2-40B4-BE49-F238E27FC236}">
                  <a16:creationId xmlns:a16="http://schemas.microsoft.com/office/drawing/2014/main" id="{8C6BF01F-5E38-4D49-BE9B-16D87B170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437" y="28954298"/>
              <a:ext cx="1253873" cy="1253873"/>
            </a:xfrm>
            <a:prstGeom prst="rect">
              <a:avLst/>
            </a:prstGeom>
          </p:spPr>
        </p:pic>
        <p:pic>
          <p:nvPicPr>
            <p:cNvPr id="121" name="Graphic 120" descr="Smart Phone with solid fill">
              <a:extLst>
                <a:ext uri="{FF2B5EF4-FFF2-40B4-BE49-F238E27FC236}">
                  <a16:creationId xmlns:a16="http://schemas.microsoft.com/office/drawing/2014/main" id="{A8F7B9D5-9CDC-4F03-93BA-8FF33C18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2358980" y="28971633"/>
              <a:ext cx="1219200" cy="1219200"/>
            </a:xfrm>
            <a:prstGeom prst="rect">
              <a:avLst/>
            </a:prstGeom>
          </p:spPr>
        </p:pic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0A93BC0E-B8B1-464C-8096-B1B0B3655D94}"/>
                </a:ext>
              </a:extLst>
            </p:cNvPr>
            <p:cNvSpPr/>
            <p:nvPr/>
          </p:nvSpPr>
          <p:spPr>
            <a:xfrm>
              <a:off x="43462698" y="29361253"/>
              <a:ext cx="699169" cy="43996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C6CE7AE-9212-41AE-838F-D08F807BC7B2}"/>
                </a:ext>
              </a:extLst>
            </p:cNvPr>
            <p:cNvSpPr txBox="1"/>
            <p:nvPr/>
          </p:nvSpPr>
          <p:spPr>
            <a:xfrm>
              <a:off x="40104564" y="29088790"/>
              <a:ext cx="2507223" cy="95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Scan the QR code for references and additional information</a:t>
              </a:r>
            </a:p>
          </p:txBody>
        </p:sp>
      </p:grpSp>
      <p:pic>
        <p:nvPicPr>
          <p:cNvPr id="49" name="Picture 48" descr="A bird on a stick&#10;&#10;Description automatically generated with medium confidence">
            <a:extLst>
              <a:ext uri="{FF2B5EF4-FFF2-40B4-BE49-F238E27FC236}">
                <a16:creationId xmlns:a16="http://schemas.microsoft.com/office/drawing/2014/main" id="{AB129C30-3885-4117-B5B9-FF303D998EF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35851" r="36420" b="30992"/>
          <a:stretch/>
        </p:blipFill>
        <p:spPr>
          <a:xfrm>
            <a:off x="25548321" y="30393357"/>
            <a:ext cx="2660180" cy="221284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52" name="Picture 51" descr="A group of eggs in a nest&#10;&#10;Description automatically generated with medium confidence">
            <a:extLst>
              <a:ext uri="{FF2B5EF4-FFF2-40B4-BE49-F238E27FC236}">
                <a16:creationId xmlns:a16="http://schemas.microsoft.com/office/drawing/2014/main" id="{D932591F-15C0-4DE0-869E-6BDF7CDFB49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13847" r="14536" b="16280"/>
          <a:stretch/>
        </p:blipFill>
        <p:spPr>
          <a:xfrm>
            <a:off x="28407334" y="30393357"/>
            <a:ext cx="2929390" cy="221284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54" name="Picture 53" descr="A bird sitting on a cactus&#10;&#10;Description automatically generated with medium confidence">
            <a:extLst>
              <a:ext uri="{FF2B5EF4-FFF2-40B4-BE49-F238E27FC236}">
                <a16:creationId xmlns:a16="http://schemas.microsoft.com/office/drawing/2014/main" id="{5AC4F560-F1BF-4732-8A73-48130DE9297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6" t="32302" r="36509" b="35460"/>
          <a:stretch/>
        </p:blipFill>
        <p:spPr>
          <a:xfrm>
            <a:off x="31503265" y="30397089"/>
            <a:ext cx="2347540" cy="221284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graphicFrame>
        <p:nvGraphicFramePr>
          <p:cNvPr id="130" name="Table 40">
            <a:extLst>
              <a:ext uri="{FF2B5EF4-FFF2-40B4-BE49-F238E27FC236}">
                <a16:creationId xmlns:a16="http://schemas.microsoft.com/office/drawing/2014/main" id="{F7CC3214-1998-4689-960D-4CA99E8A9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49703"/>
              </p:ext>
            </p:extLst>
          </p:nvPr>
        </p:nvGraphicFramePr>
        <p:xfrm>
          <a:off x="20946036" y="20882985"/>
          <a:ext cx="14349809" cy="246888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5571569">
                  <a:extLst>
                    <a:ext uri="{9D8B030D-6E8A-4147-A177-3AD203B41FA5}">
                      <a16:colId xmlns:a16="http://schemas.microsoft.com/office/drawing/2014/main" val="27010047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84155023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83954318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4924504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61531370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Grazing Intensity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Heavy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Full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Moderate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Rest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158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Proportion of Total Nests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29%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41%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15%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3179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Apparent Nesting Success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22%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30%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97668"/>
                  </a:ext>
                </a:extLst>
              </a:tr>
            </a:tbl>
          </a:graphicData>
        </a:graphic>
      </p:graphicFrame>
      <p:sp>
        <p:nvSpPr>
          <p:cNvPr id="104" name="Content Placeholder 13">
            <a:extLst>
              <a:ext uri="{FF2B5EF4-FFF2-40B4-BE49-F238E27FC236}">
                <a16:creationId xmlns:a16="http://schemas.microsoft.com/office/drawing/2014/main" id="{115FD6D1-75B5-4B1C-AF6C-41A61D5A02DA}"/>
              </a:ext>
            </a:extLst>
          </p:cNvPr>
          <p:cNvSpPr txBox="1">
            <a:spLocks/>
          </p:cNvSpPr>
          <p:nvPr/>
        </p:nvSpPr>
        <p:spPr>
          <a:xfrm>
            <a:off x="12692794" y="17705480"/>
            <a:ext cx="8181139" cy="2140922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This graph shows the number of facultative (FAC) and obligate (OBL) individuals nesting in each grazing intensity. Grouping is based on habitat preference.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5F24C85-EF4F-4162-9B1E-C4D5EC5372E4}"/>
              </a:ext>
            </a:extLst>
          </p:cNvPr>
          <p:cNvSpPr txBox="1"/>
          <p:nvPr/>
        </p:nvSpPr>
        <p:spPr>
          <a:xfrm>
            <a:off x="13561779" y="7079055"/>
            <a:ext cx="7155012" cy="85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Gandhi Sans" panose="02000000000000000000" charset="0"/>
              </a:rPr>
              <a:t>Avian Nesting Abundances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01F3BBD-7EB8-4620-B2CA-BF86014C1A1F}"/>
              </a:ext>
            </a:extLst>
          </p:cNvPr>
          <p:cNvGrpSpPr/>
          <p:nvPr/>
        </p:nvGrpSpPr>
        <p:grpSpPr>
          <a:xfrm>
            <a:off x="13612294" y="9376242"/>
            <a:ext cx="1955613" cy="584775"/>
            <a:chOff x="16255456" y="17507892"/>
            <a:chExt cx="2718217" cy="90445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36575AB-9E27-4875-B40B-113C69504B6A}"/>
                </a:ext>
              </a:extLst>
            </p:cNvPr>
            <p:cNvSpPr/>
            <p:nvPr/>
          </p:nvSpPr>
          <p:spPr>
            <a:xfrm>
              <a:off x="16255456" y="17691328"/>
              <a:ext cx="855832" cy="537578"/>
            </a:xfrm>
            <a:prstGeom prst="rect">
              <a:avLst/>
            </a:prstGeom>
            <a:solidFill>
              <a:srgbClr val="8B691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830548-E8C1-43D3-8DA1-BAF778CE14D4}"/>
                </a:ext>
              </a:extLst>
            </p:cNvPr>
            <p:cNvSpPr txBox="1"/>
            <p:nvPr/>
          </p:nvSpPr>
          <p:spPr>
            <a:xfrm>
              <a:off x="17476687" y="17507892"/>
              <a:ext cx="1496986" cy="90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OBL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AE7C61B-CD2F-4B2D-8B8D-FCB0AB234E51}"/>
              </a:ext>
            </a:extLst>
          </p:cNvPr>
          <p:cNvGrpSpPr/>
          <p:nvPr/>
        </p:nvGrpSpPr>
        <p:grpSpPr>
          <a:xfrm>
            <a:off x="13612294" y="8793233"/>
            <a:ext cx="2372561" cy="584775"/>
            <a:chOff x="16255461" y="16605260"/>
            <a:chExt cx="3297757" cy="904451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DB4F24-7669-40CE-8B74-D4B7AD8DC6D2}"/>
                </a:ext>
              </a:extLst>
            </p:cNvPr>
            <p:cNvSpPr/>
            <p:nvPr/>
          </p:nvSpPr>
          <p:spPr>
            <a:xfrm>
              <a:off x="16255461" y="16788696"/>
              <a:ext cx="855833" cy="537579"/>
            </a:xfrm>
            <a:prstGeom prst="rect">
              <a:avLst/>
            </a:prstGeom>
            <a:solidFill>
              <a:srgbClr val="CD9B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>
                <a:solidFill>
                  <a:srgbClr val="A2A4A2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E6B1BB-F367-4862-A9B7-A584B4E2303B}"/>
                </a:ext>
              </a:extLst>
            </p:cNvPr>
            <p:cNvSpPr txBox="1"/>
            <p:nvPr/>
          </p:nvSpPr>
          <p:spPr>
            <a:xfrm>
              <a:off x="17476685" y="16605260"/>
              <a:ext cx="2076533" cy="904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Gandhi Sans" panose="02000000000000000000" pitchFamily="50" charset="0"/>
                </a:rPr>
                <a:t>FAC</a:t>
              </a:r>
            </a:p>
          </p:txBody>
        </p:sp>
      </p:grpSp>
      <p:graphicFrame>
        <p:nvGraphicFramePr>
          <p:cNvPr id="183" name="Table 40">
            <a:extLst>
              <a:ext uri="{FF2B5EF4-FFF2-40B4-BE49-F238E27FC236}">
                <a16:creationId xmlns:a16="http://schemas.microsoft.com/office/drawing/2014/main" id="{72F6E9F5-1C88-4B00-9751-D65B3221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694920"/>
              </p:ext>
            </p:extLst>
          </p:nvPr>
        </p:nvGraphicFramePr>
        <p:xfrm>
          <a:off x="13017134" y="19993941"/>
          <a:ext cx="7296282" cy="3154774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688336">
                  <a:extLst>
                    <a:ext uri="{9D8B030D-6E8A-4147-A177-3AD203B41FA5}">
                      <a16:colId xmlns:a16="http://schemas.microsoft.com/office/drawing/2014/main" val="270100470"/>
                    </a:ext>
                  </a:extLst>
                </a:gridCol>
                <a:gridCol w="2303658">
                  <a:extLst>
                    <a:ext uri="{9D8B030D-6E8A-4147-A177-3AD203B41FA5}">
                      <a16:colId xmlns:a16="http://schemas.microsoft.com/office/drawing/2014/main" val="3841550236"/>
                    </a:ext>
                  </a:extLst>
                </a:gridCol>
                <a:gridCol w="2304288">
                  <a:extLst>
                    <a:ext uri="{9D8B030D-6E8A-4147-A177-3AD203B41FA5}">
                      <a16:colId xmlns:a16="http://schemas.microsoft.com/office/drawing/2014/main" val="1287502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Group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Species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Nests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158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Facultative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16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393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3179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Obligate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8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44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9766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Total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24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437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29485"/>
                  </a:ext>
                </a:extLst>
              </a:tr>
            </a:tbl>
          </a:graphicData>
        </a:graphic>
      </p:graphicFrame>
      <p:sp>
        <p:nvSpPr>
          <p:cNvPr id="184" name="Content Placeholder 13">
            <a:extLst>
              <a:ext uri="{FF2B5EF4-FFF2-40B4-BE49-F238E27FC236}">
                <a16:creationId xmlns:a16="http://schemas.microsoft.com/office/drawing/2014/main" id="{B5E1AE91-F514-4E62-876B-3735D5293CA9}"/>
              </a:ext>
            </a:extLst>
          </p:cNvPr>
          <p:cNvSpPr txBox="1">
            <a:spLocks/>
          </p:cNvSpPr>
          <p:nvPr/>
        </p:nvSpPr>
        <p:spPr>
          <a:xfrm>
            <a:off x="12872274" y="23337818"/>
            <a:ext cx="7296282" cy="1500981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Number of avian species and nests divided into groups based on habitat preference.</a:t>
            </a:r>
          </a:p>
        </p:txBody>
      </p:sp>
    </p:spTree>
    <p:extLst>
      <p:ext uri="{BB962C8B-B14F-4D97-AF65-F5344CB8AC3E}">
        <p14:creationId xmlns:p14="http://schemas.microsoft.com/office/powerpoint/2010/main" val="1936296421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Poster">
  <a:themeElements>
    <a:clrScheme name="Custom 1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292934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A68E73-61CB-4542-8C48-DCBB2482A3D5}" vid="{6A3CA63D-1E3C-4681-8668-89277FEB3FEB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1110015-E380-4C53-980C-698226C61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 (blue and brown design)</Template>
  <TotalTime>0</TotalTime>
  <Words>604</Words>
  <Application>Microsoft Office PowerPoint</Application>
  <PresentationFormat>Custom</PresentationFormat>
  <Paragraphs>79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Cambria</vt:lpstr>
      <vt:lpstr>Gandhi Sans</vt:lpstr>
      <vt:lpstr>Arial</vt:lpstr>
      <vt:lpstr>Calibri</vt:lpstr>
      <vt:lpstr>Calibri Light</vt:lpstr>
      <vt:lpstr>Medical Poster</vt:lpstr>
      <vt:lpstr>Breeding Bird Nesting Abundance and Nest Success in a Modified Twice-Over Rest-Rotation Grazing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2018-03-28T14:19:04Z</dcterms:created>
  <dcterms:modified xsi:type="dcterms:W3CDTF">2022-04-20T19:16:49Z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</Properties>
</file>